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95" r:id="rId4"/>
    <p:sldId id="265" r:id="rId5"/>
    <p:sldId id="262" r:id="rId6"/>
    <p:sldId id="263" r:id="rId7"/>
    <p:sldId id="264" r:id="rId8"/>
    <p:sldId id="290" r:id="rId9"/>
    <p:sldId id="293" r:id="rId10"/>
    <p:sldId id="280" r:id="rId11"/>
    <p:sldId id="267" r:id="rId12"/>
    <p:sldId id="278" r:id="rId13"/>
    <p:sldId id="276" r:id="rId14"/>
    <p:sldId id="291" r:id="rId15"/>
    <p:sldId id="292" r:id="rId16"/>
    <p:sldId id="282" r:id="rId17"/>
    <p:sldId id="275" r:id="rId18"/>
    <p:sldId id="277" r:id="rId19"/>
    <p:sldId id="272" r:id="rId20"/>
    <p:sldId id="285" r:id="rId21"/>
    <p:sldId id="279" r:id="rId22"/>
    <p:sldId id="286" r:id="rId23"/>
    <p:sldId id="28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1F943-5BDB-4132-B3AC-D21D5D4F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9D5B-702A-4D6D-873F-751A82CD18F1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F981-CD1F-402A-BBAE-31359FE78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0" name="Text Box 26"/>
          <p:cNvSpPr txBox="1">
            <a:spLocks noChangeArrowheads="1"/>
          </p:cNvSpPr>
          <p:nvPr/>
        </p:nvSpPr>
        <p:spPr bwMode="auto">
          <a:xfrm>
            <a:off x="5029200" y="3048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2895600" y="358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556260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031" name="Picture 30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838200" y="381000"/>
            <a:ext cx="8001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61:  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2514600"/>
            <a:ext cx="6172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index_image44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0" y="399871"/>
            <a:ext cx="89154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1600200"/>
            <a:ext cx="701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1447800" y="3810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38994" y="3809206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01194" y="3733006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563394" y="3733006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2000" y="5943600"/>
            <a:ext cx="7010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3124200"/>
            <a:ext cx="701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800" y="457200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62000" y="3429000"/>
            <a:ext cx="2362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1" y="4800600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124200" y="1828800"/>
            <a:ext cx="23622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Đòi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410200" y="1752600"/>
            <a:ext cx="25146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410200" y="3200400"/>
            <a:ext cx="23622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410200" y="4724400"/>
            <a:ext cx="23622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124200" y="4724400"/>
            <a:ext cx="23622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(2’)</a:t>
            </a:r>
          </a:p>
          <a:p>
            <a:endParaRPr lang="en-US" sz="240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800600" y="1371600"/>
            <a:ext cx="1828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324894" y="3390106"/>
            <a:ext cx="419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28600" y="1447800"/>
            <a:ext cx="42672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2209800"/>
            <a:ext cx="4419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419600" y="2209800"/>
            <a:ext cx="4419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3124200"/>
            <a:ext cx="4419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343400" y="3200400"/>
            <a:ext cx="4419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4191000"/>
            <a:ext cx="4419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343400" y="4038600"/>
            <a:ext cx="4419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0" y="1828800"/>
            <a:ext cx="381000" cy="15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17526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6400" y="1828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0" y="25908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9800" y="25908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43600" y="2589212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95400" y="3505200"/>
            <a:ext cx="304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28800" y="35052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3579812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8200" y="4572000"/>
            <a:ext cx="381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4570412"/>
            <a:ext cx="457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81600" y="4419600"/>
            <a:ext cx="457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029200" y="18288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ĐTHĐ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2209800" y="19050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ĐTHĐ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447800" y="1905000"/>
            <a:ext cx="838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ĐTTT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1219200" y="2590800"/>
            <a:ext cx="838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ĐTTT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057400" y="25908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ĐT HĐ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5638800" y="26670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ĐTHĐ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5486400" y="36576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ĐTTrT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4876800" y="45720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ĐTHĐ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752600" y="35052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ĐTTrT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1447800" y="45720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ĐTHĐ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914400" y="3581400"/>
            <a:ext cx="838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ĐTTT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533400" y="4572000"/>
            <a:ext cx="838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ĐTTT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3124200" y="528935"/>
            <a:ext cx="22098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1219200" y="5410200"/>
            <a:ext cx="2667000" cy="10156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Đtg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4876800" y="5410200"/>
            <a:ext cx="2667000" cy="10156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Đtg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Curved Left Arrow 55"/>
          <p:cNvSpPr/>
          <p:nvPr/>
        </p:nvSpPr>
        <p:spPr>
          <a:xfrm>
            <a:off x="7696200" y="4876800"/>
            <a:ext cx="6096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urved Right Arrow 56"/>
          <p:cNvSpPr/>
          <p:nvPr/>
        </p:nvSpPr>
        <p:spPr>
          <a:xfrm>
            <a:off x="228600" y="5181600"/>
            <a:ext cx="685800" cy="990600"/>
          </a:xfrm>
          <a:prstGeom prst="curvedRightArrow">
            <a:avLst>
              <a:gd name="adj1" fmla="val 25000"/>
              <a:gd name="adj2" fmla="val 1020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4" grpId="0" animBg="1"/>
      <p:bldP spid="5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òi hỏi có động từ khác đi kèm phía sau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Không đòi hỏi có động từ khác đi kèm phía sau</a:t>
                      </a:r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lời câu hỏi “làm gì” ?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Đi, chạy, cười, đọc, hỏi, ngồi, đứng, về</a:t>
                      </a: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lời câu hỏi “Làm sao”, “thế nào”?</a:t>
                      </a:r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dám, định, toan, </a:t>
                      </a:r>
                      <a:r>
                        <a:rPr lang="en-US" sz="24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cần,phải, nên, bị, được, chịu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Buồn, gãy, ghét, đau, nhức, vui, yêu, nứt</a:t>
                      </a: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343400" y="4971871"/>
            <a:ext cx="304800" cy="521208"/>
          </a:xfrm>
          <a:prstGeom prst="downArrow">
            <a:avLst>
              <a:gd name="adj1" fmla="val 50000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Down Arrow 4"/>
          <p:cNvSpPr/>
          <p:nvPr/>
        </p:nvSpPr>
        <p:spPr>
          <a:xfrm>
            <a:off x="7239000" y="4895671"/>
            <a:ext cx="304800" cy="521208"/>
          </a:xfrm>
          <a:prstGeom prst="downArrow">
            <a:avLst>
              <a:gd name="adj1" fmla="val 50000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505200" y="5581471"/>
            <a:ext cx="1981200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400800" y="5581471"/>
            <a:ext cx="2133600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index_image44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2895600" y="685800"/>
            <a:ext cx="3124200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PHÂN LOẠI ĐỘNG TỪ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743200" y="10668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10668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295400" y="2286000"/>
            <a:ext cx="1981200" cy="7078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724400" y="2286000"/>
            <a:ext cx="2133600" cy="7078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038600" y="30480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3048000"/>
            <a:ext cx="1371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667000" y="4267200"/>
            <a:ext cx="2667000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867400" y="4267200"/>
            <a:ext cx="2514600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44227762_1932012493554193_8797156821182709760_n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70983" y="930275"/>
            <a:ext cx="7802033" cy="5851525"/>
          </a:xfrm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Đặt câu có 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động từ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dựa vào hình ảnh sau: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638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VD: Bảo và Huyền đang học rất say sưa.</a:t>
            </a: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485217563.jp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752600" y="990600"/>
            <a:ext cx="5523126" cy="4652962"/>
          </a:xfrm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Đặt câu có </a:t>
            </a:r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động từ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dựa vào hình ảnh sau: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8013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VD: Bác Hồ quàng khăn cho bạn đội viên.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Viết đoạn văn ngắn (từ 3-5 câu),  đề tài tự chọn, có sử dụng động từ.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388" y="2934831"/>
            <a:ext cx="79175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-Yêu cầu: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+ Đoạn văn ngắn (từ 3-5 câu)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+ Có sử dụng động từ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Nội dung: Hoạt động của bản thân, con vật nuôi, ....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tập 1/147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Tìm động từ trong bài “Lợn cưới, áo mới”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09600"/>
            <a:ext cx="5791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Có anh tính hay khoe của. Một hôm, may được cái áo mới, liền đem ra mặc, rồi đứng hóng ở cửa, đợi có ai đi qua người ta khen. Đứng mãi từ sáng đến chiều chả thấy ai hỏi cả, anh ta tức lắm.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Đang tức tối, chợt thấy một anh, tính cũng hay khoe, tất tưởi chạy đến hỏi to: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  - Bác có thấy con lợn cưới của tôi chạy qua đây không?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  Anh kia liền giơ ngay vạt áo ra, bảo: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 - Từ lúc tôi mặc cái áo mới này, tôi chẳng thấy con lợn nào chạy qua đây cả!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(Theo </a:t>
            </a: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Truyện cười dân gian Việt Nam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495800" y="13509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581400" y="1752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505200" y="133032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76200" y="1676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371600" y="3352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438400" y="16764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114800" y="1371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838200" y="170338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4648200" y="2011680"/>
            <a:ext cx="45720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76200" y="2438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066800" y="2438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066800" y="29718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743200" y="2986088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52400" y="1336675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200400" y="3352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1676400" y="392112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2133600" y="4835525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4724400" y="4835525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1905000" y="536892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3276600" y="574992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2819400" y="2438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419600" y="33528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990600" y="574992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4953000" y="3886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381000" y="990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2514600" y="990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76200" y="2057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1219200" y="39004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20" name="Picture 32" descr="slide0036_image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33400"/>
            <a:ext cx="3429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4038600" y="1752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914400" y="2057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V="1">
            <a:off x="0" y="4267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V="1">
            <a:off x="3886200" y="57912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5" name="Group 3"/>
          <p:cNvGraphicFramePr>
            <a:graphicFrameLocks noGrp="1"/>
          </p:cNvGraphicFramePr>
          <p:nvPr/>
        </p:nvGraphicFramePr>
        <p:xfrm>
          <a:off x="990600" y="685800"/>
          <a:ext cx="8001000" cy="5715000"/>
        </p:xfrm>
        <a:graphic>
          <a:graphicData uri="http://schemas.openxmlformats.org/drawingml/2006/table">
            <a:tbl>
              <a:tblPr/>
              <a:tblGrid>
                <a:gridCol w="2286000"/>
                <a:gridCol w="3048000"/>
                <a:gridCol w="2667000"/>
              </a:tblGrid>
              <a:tr h="178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9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143000" y="9906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Động từ tình thái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781800" y="1066800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Động từ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trạng thái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886200" y="1066800"/>
            <a:ext cx="1738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Động từ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400" b="1">
                <a:solidFill>
                  <a:schemeClr val="hlink"/>
                </a:solidFill>
              </a:rPr>
              <a:t>hành động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295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có (thấy)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352800" y="25908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khoe, may, đem, mặc, đứng, đi, khen, thấy, hỏi, chạy, </a:t>
            </a:r>
            <a:r>
              <a:rPr lang="en-US" altLang="en-US" sz="2400" b="1" smtClean="0">
                <a:solidFill>
                  <a:srgbClr val="990000"/>
                </a:solidFill>
              </a:rPr>
              <a:t>qua, </a:t>
            </a:r>
            <a:r>
              <a:rPr lang="en-US" altLang="en-US" sz="2400" b="1">
                <a:solidFill>
                  <a:srgbClr val="990000"/>
                </a:solidFill>
              </a:rPr>
              <a:t>giơ, </a:t>
            </a:r>
            <a:r>
              <a:rPr lang="en-US" altLang="en-US" sz="2400" b="1" smtClean="0">
                <a:solidFill>
                  <a:srgbClr val="990000"/>
                </a:solidFill>
              </a:rPr>
              <a:t>bảo</a:t>
            </a:r>
            <a:endParaRPr lang="en-US" altLang="en-US" sz="2400" b="1">
              <a:solidFill>
                <a:srgbClr val="990000"/>
              </a:solidFill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477000" y="28956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tức, tức tối, có (anh), có (ai)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2971800" y="358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556260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031" name="Picture 30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057400" y="3200400"/>
            <a:ext cx="502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2400" y="685800"/>
            <a:ext cx="4267200" cy="2438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đối lập về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1676400"/>
            <a:ext cx="4495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57200"/>
            <a:ext cx="654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C3300"/>
                </a:solidFill>
                <a:latin typeface="Arial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876800" y="457200"/>
            <a:ext cx="42672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724400" y="2438400"/>
            <a:ext cx="1143000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ĐƯA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543800" y="2438400"/>
            <a:ext cx="1066800" cy="4001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CẦM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6324600" y="24384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324600" y="2743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6705600" y="27432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781800" y="2362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144294" y="31615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7963694" y="31615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800600" y="3657600"/>
            <a:ext cx="1447800" cy="10156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315200" y="3657600"/>
            <a:ext cx="1447800" cy="10156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105400" y="1447800"/>
            <a:ext cx="1295400" cy="10156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391400" y="1447800"/>
            <a:ext cx="1295400" cy="10156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50" descr="Cau hoi"/>
          <p:cNvPicPr>
            <a:picLocks noChangeAspect="1" noChangeArrowheads="1" noCrop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495800" y="3810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2" grpId="1"/>
      <p:bldP spid="14" grpId="0" animBg="1"/>
      <p:bldP spid="15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2971800" y="358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556260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031" name="Picture 30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1676400"/>
            <a:ext cx="4495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33400" y="762000"/>
            <a:ext cx="8153400" cy="5047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b.Trong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(…)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33800" y="16002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1600200"/>
            <a:ext cx="533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47800" y="20574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91200" y="20574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2894012"/>
            <a:ext cx="533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28956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90800" y="3351212"/>
            <a:ext cx="533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86200" y="33528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86400" y="3351212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924800" y="3352800"/>
            <a:ext cx="609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5800" y="37338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419600" y="4189412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81200" y="4646612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19200" y="4646612"/>
            <a:ext cx="609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609600"/>
            <a:ext cx="654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C3300"/>
                </a:solidFill>
                <a:latin typeface="Arial" pitchFamily="34" charset="0"/>
                <a:sym typeface="Wingdings" pitchFamily="2" charset="2"/>
              </a:rPr>
              <a:t>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295400" y="28956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86600" y="3351212"/>
            <a:ext cx="609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Nhóm động từ nào đòi hỏi phải có động từ khác đi kèm:</a:t>
            </a:r>
          </a:p>
          <a:p>
            <a:pPr marL="514350" indent="-514350">
              <a:buAutoNum type="alpha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Dám, toan, định, đừng</a:t>
            </a:r>
          </a:p>
          <a:p>
            <a:pPr marL="514350" indent="-514350">
              <a:buAutoNum type="alpha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Buồn, đau, ghét, nhớ</a:t>
            </a:r>
          </a:p>
          <a:p>
            <a:pPr marL="514350" indent="-514350">
              <a:buAutoNum type="alpha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Chạy, đi, cười, đọc</a:t>
            </a:r>
          </a:p>
          <a:p>
            <a:pPr marL="514350" indent="-514350">
              <a:buAutoNum type="alpha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Thêu, may, dám, chực</a:t>
            </a:r>
          </a:p>
          <a:p>
            <a:pPr marL="514350" indent="-514350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Arial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Từ ngữ nào có thể điền vào chỗ trống thích hợp cho câu văn: </a:t>
            </a:r>
          </a:p>
          <a:p>
            <a:pPr marL="514350" indent="-514350" algn="ctr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“Bà cho là hổ (1).......... ăn thịt mình, run sợ không (2).......... nhúc nhích.”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304800" y="1066800"/>
            <a:ext cx="685800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48254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282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38200"/>
            <a:ext cx="25225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109855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895600"/>
            <a:ext cx="19891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590800"/>
            <a:ext cx="1092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590800"/>
            <a:ext cx="13668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2209800"/>
            <a:ext cx="19637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2057400"/>
            <a:ext cx="12207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2362200"/>
            <a:ext cx="19764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4724400"/>
            <a:ext cx="14938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4267200"/>
            <a:ext cx="14747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4191000"/>
            <a:ext cx="21669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0800" y="3657600"/>
            <a:ext cx="16335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7800" y="3048000"/>
            <a:ext cx="13541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5788" y="2209800"/>
            <a:ext cx="1720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056" y="1295400"/>
            <a:ext cx="91899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57400" y="1600200"/>
            <a:ext cx="57150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Khái niệm động từ, so sánh với danh từ về đặc điểm và chức năng  pháp trong câu.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3429000"/>
            <a:ext cx="6248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Hoàn thiện các bài 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Đọc thêm: Con hổ có nghĩa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2800" baseline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chuyện tưởng tượng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81000"/>
            <a:ext cx="6858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Hướng dẫn về nhà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2437774_1137318049749081_371648167706991001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817" y="0"/>
            <a:ext cx="9158817" cy="6858000"/>
          </a:xfrm>
        </p:spPr>
      </p:pic>
      <p:sp>
        <p:nvSpPr>
          <p:cNvPr id="5" name="Rectangle 4"/>
          <p:cNvSpPr/>
          <p:nvPr/>
        </p:nvSpPr>
        <p:spPr>
          <a:xfrm>
            <a:off x="2538514" y="981670"/>
            <a:ext cx="614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tốt!</a:t>
            </a:r>
            <a:endParaRPr lang="en-US" sz="5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74638"/>
            <a:ext cx="8991600" cy="5851525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Tìm những từ không cùng nhóm với các từ sau:</a:t>
            </a:r>
          </a:p>
          <a:p>
            <a:pPr marL="514350" indent="-514350">
              <a:buAutoNum type="alpha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thùng, sách, bút, bảng, cây, giúp đỡ, áo</a:t>
            </a:r>
          </a:p>
          <a:p>
            <a:pPr marL="514350" indent="-514350">
              <a:buAutoNum type="alpha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yêu, nhớ, theo, quên, giận</a:t>
            </a:r>
          </a:p>
          <a:p>
            <a:pPr marL="514350" indent="-514350">
              <a:buAutoNum type="alpha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uống, cắt, sen, tham gia, bước</a:t>
            </a:r>
          </a:p>
          <a:p>
            <a:pPr marL="514350" indent="-514350">
              <a:buAutoNum type="alpha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cây, lá, cỏ, hoa, sông, lội</a:t>
            </a:r>
          </a:p>
          <a:p>
            <a:pPr marL="514350" indent="-514350">
              <a:buAutoNum type="alphaUcPeriod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10200" y="1370012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38400" y="19050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2513012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1242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Cho các từ:</a:t>
            </a:r>
          </a:p>
          <a:p>
            <a:pPr marL="514350" indent="-514350">
              <a:buAutoNum type="alphaL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hãy, đừng, chớ,đã, sẽ, đang, cũng, vừa..</a:t>
            </a:r>
          </a:p>
          <a:p>
            <a:pPr marL="514350" indent="-514350">
              <a:buAutoNum type="alphaL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ba, năm, những, các, mấy, tất cả..</a:t>
            </a:r>
          </a:p>
          <a:p>
            <a:pPr marL="514350" indent="-51435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? Những từ nào có thể kết hợp với động từ?</a:t>
            </a:r>
          </a:p>
          <a:p>
            <a:pPr marL="514350" indent="-514350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9600" y="3200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295400" y="288815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2971800" y="358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556260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031" name="Picture 30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1676400"/>
            <a:ext cx="4495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33400" y="762000"/>
            <a:ext cx="8153400" cy="50475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b.Trong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(…)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33800" y="16002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1600200"/>
            <a:ext cx="533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47800" y="20574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91200" y="20574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2894012"/>
            <a:ext cx="533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28956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38400" y="3351212"/>
            <a:ext cx="533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10000" y="33528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86400" y="3351212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01000" y="3351212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85800" y="3733800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419600" y="4189412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81200" y="4646612"/>
            <a:ext cx="304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19200" y="4646612"/>
            <a:ext cx="609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609600"/>
            <a:ext cx="654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C3300"/>
                </a:solidFill>
                <a:latin typeface="Arial" pitchFamily="34" charset="0"/>
                <a:sym typeface="Wingdings" pitchFamily="2" charset="2"/>
              </a:rPr>
              <a:t>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295400" y="28956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6600" y="1600200"/>
            <a:ext cx="304800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2057400"/>
            <a:ext cx="685800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" y="2895600"/>
            <a:ext cx="457200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28800" y="3352800"/>
            <a:ext cx="533400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10400" y="3351212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2971800" y="358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556260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031" name="Picture 30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1676400"/>
            <a:ext cx="4495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38200" y="838200"/>
            <a:ext cx="7543800" cy="5355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.Vua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mưc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spcBef>
                <a:spcPct val="50000"/>
              </a:spcBef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419600" y="3046412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05000"/>
            <a:ext cx="3048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895600" y="5334000"/>
            <a:ext cx="38862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1905000" y="5486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/>
          <p:cNvSpPr/>
          <p:nvPr/>
        </p:nvSpPr>
        <p:spPr>
          <a:xfrm>
            <a:off x="0" y="685800"/>
            <a:ext cx="654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C3300"/>
                </a:solidFill>
                <a:latin typeface="Arial" pitchFamily="34" charset="0"/>
                <a:sym typeface="Wingdings" pitchFamily="2" charset="2"/>
              </a:rPr>
              <a:t>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3429000" y="1752600"/>
            <a:ext cx="4572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124200" y="2819400"/>
            <a:ext cx="4572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743200" y="3886200"/>
            <a:ext cx="4572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1981200" y="19812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600200" y="440049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4191000" y="19812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4800600" y="440049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343400" y="312420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3276602" y="4113212"/>
            <a:ext cx="1904999" cy="1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752600" y="302889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1"/>
      <p:bldP spid="50" grpId="0"/>
      <p:bldP spid="58" grpId="0"/>
      <p:bldP spid="59" grpId="0"/>
      <p:bldP spid="60" grpId="0"/>
      <p:bldP spid="61" grpId="0"/>
      <p:bldP spid="62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2971800" y="358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556260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031" name="Picture 30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1676400"/>
            <a:ext cx="4495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2133600" y="3276600"/>
            <a:ext cx="5059392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981200" y="1676400"/>
            <a:ext cx="52578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1219200" y="3429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2514600" y="2284412"/>
            <a:ext cx="152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76800" y="2209800"/>
            <a:ext cx="1905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0" y="304800"/>
            <a:ext cx="654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C3300"/>
                </a:solidFill>
                <a:latin typeface="Arial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34000" y="234309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819400" y="2343090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1"/>
      <p:bldP spid="49" grpId="0" animBg="1"/>
      <p:bldP spid="56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1" name="Text Box 27"/>
          <p:cNvSpPr txBox="1">
            <a:spLocks noChangeArrowheads="1"/>
          </p:cNvSpPr>
          <p:nvPr/>
        </p:nvSpPr>
        <p:spPr bwMode="auto">
          <a:xfrm>
            <a:off x="2971800" y="358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5562600" y="3581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031" name="Picture 30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057400" y="3200400"/>
            <a:ext cx="502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447800" y="609600"/>
            <a:ext cx="20574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TỪ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1524000"/>
            <a:ext cx="4267200" cy="2438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lvl="0" indent="-51435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câu</a:t>
            </a:r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029200" y="685800"/>
            <a:ext cx="42672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DANH TỪ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1676400"/>
            <a:ext cx="4495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4876800" y="1524000"/>
            <a:ext cx="3886200" cy="31700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tượng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năng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 đừng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là”</a:t>
            </a:r>
            <a:r>
              <a:rPr lang="en-US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CN         VN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0" y="4343400"/>
            <a:ext cx="40386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vinh quang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CN              VN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38200" y="4724400"/>
            <a:ext cx="838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33600" y="4724400"/>
            <a:ext cx="914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9800" y="4343400"/>
            <a:ext cx="838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29200" y="4343400"/>
            <a:ext cx="685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bird-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4140200"/>
            <a:ext cx="3048000" cy="1422400"/>
          </a:xfrm>
          <a:prstGeom prst="rect">
            <a:avLst/>
          </a:prstGeom>
          <a:noFill/>
        </p:spPr>
      </p:pic>
      <p:pic>
        <p:nvPicPr>
          <p:cNvPr id="25606" name="Picture 6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010758">
            <a:off x="3039446" y="3769439"/>
            <a:ext cx="1747838" cy="1828800"/>
          </a:xfrm>
          <a:prstGeom prst="rect">
            <a:avLst/>
          </a:prstGeom>
          <a:noFill/>
        </p:spPr>
      </p:pic>
      <p:pic>
        <p:nvPicPr>
          <p:cNvPr id="25607" name="Picture 2" descr="CAYTR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8956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943600" y="2017693"/>
            <a:ext cx="24384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743200" y="3008293"/>
            <a:ext cx="24384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0" y="2932093"/>
            <a:ext cx="24384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-76200" y="5638800"/>
            <a:ext cx="24384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bay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743200" y="5562600"/>
            <a:ext cx="24384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800600" y="3048001"/>
            <a:ext cx="9906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uong-nuoc-phunutodayvn-22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685800"/>
            <a:ext cx="2792761" cy="2590800"/>
          </a:xfrm>
          <a:prstGeom prst="rect">
            <a:avLst/>
          </a:prstGeom>
        </p:spPr>
      </p:pic>
      <p:pic>
        <p:nvPicPr>
          <p:cNvPr id="16" name="Picture 15" descr="b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913" y="762000"/>
            <a:ext cx="3096487" cy="2590800"/>
          </a:xfrm>
          <a:prstGeom prst="rect">
            <a:avLst/>
          </a:prstGeom>
        </p:spPr>
      </p:pic>
      <p:pic>
        <p:nvPicPr>
          <p:cNvPr id="17" name="Picture 16" descr="2271045596a1ff115dd9e8a1b8c078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0"/>
            <a:ext cx="3124200" cy="2518469"/>
          </a:xfrm>
          <a:prstGeom prst="rect">
            <a:avLst/>
          </a:prstGeom>
        </p:spPr>
      </p:pic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76200" y="0"/>
            <a:ext cx="5791200" cy="6858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r>
              <a:rPr lang="en-US" altLang="en-US" sz="3200" b="1">
                <a:solidFill>
                  <a:srgbClr val="006600"/>
                </a:solidFill>
                <a:latin typeface="Times New Roman" pitchFamily="18" charset="0"/>
              </a:rPr>
              <a:t>NHÌN HÌNH ĐOÁN </a:t>
            </a:r>
            <a:r>
              <a:rPr lang="en-US" altLang="en-US" sz="3200" b="1" smtClean="0">
                <a:solidFill>
                  <a:srgbClr val="006600"/>
                </a:solidFill>
                <a:latin typeface="Times New Roman" pitchFamily="18" charset="0"/>
              </a:rPr>
              <a:t>CHỮ</a:t>
            </a:r>
            <a:endParaRPr lang="en-US" altLang="en-US" sz="3200" b="1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1338</Words>
  <Application>Microsoft Office PowerPoint</Application>
  <PresentationFormat>On-screen Show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eco</cp:lastModifiedBy>
  <cp:revision>43</cp:revision>
  <dcterms:created xsi:type="dcterms:W3CDTF">2018-12-03T03:12:09Z</dcterms:created>
  <dcterms:modified xsi:type="dcterms:W3CDTF">2019-03-31T14:29:19Z</dcterms:modified>
</cp:coreProperties>
</file>